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76" r:id="rId3"/>
    <p:sldId id="256" r:id="rId4"/>
    <p:sldId id="274" r:id="rId5"/>
    <p:sldId id="257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620AC-F101-4031-AF98-2E92423DD04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ABF2-92E2-4D20-A128-A9F0303A6D2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E84C5E-F1A6-4D25-94B3-02D61A1EBCFB}" type="datetime1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12-1346-4386-B6D8-E723C314AA04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E10F-8F75-44BF-AE65-327C6FF492C1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31C2-1E46-4118-B47B-7F5248E940A0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B14D-C4E6-46A3-BDBD-9019F27BBA89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7BB7-D48C-45B0-97E9-AB43CFCFB0D1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9A1F-8E5E-4D9A-900A-23ECB3021329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FCD7-DC0D-4612-9FFD-D7C0B062ED02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3A41-A5B0-4C5D-9ECA-5253B8EB9359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F5C310F-2714-4DE5-977A-35DF40336D9F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FDD7CA-F701-4DFF-BF2E-2A5DFC194CA8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EB0211B2-9485-4262-963F-3F7608A07394}" type="datetime1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SKW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413E73-4362-4A5C-B8C5-0147776C1AF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5912"/>
            <a:ext cx="9144000" cy="4662447"/>
          </a:xfrm>
          <a:custGeom>
            <a:avLst/>
            <a:gdLst/>
            <a:ahLst/>
            <a:cxnLst/>
            <a:rect l="l" t="t" r="r" b="b"/>
            <a:pathLst>
              <a:path w="9144000" h="3496945">
                <a:moveTo>
                  <a:pt x="0" y="3496564"/>
                </a:moveTo>
                <a:lnTo>
                  <a:pt x="9144000" y="3496564"/>
                </a:lnTo>
                <a:lnTo>
                  <a:pt x="9144000" y="0"/>
                </a:lnTo>
                <a:lnTo>
                  <a:pt x="0" y="0"/>
                </a:lnTo>
                <a:lnTo>
                  <a:pt x="0" y="3496564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3" name="object 3"/>
          <p:cNvSpPr/>
          <p:nvPr/>
        </p:nvSpPr>
        <p:spPr>
          <a:xfrm>
            <a:off x="0" y="707042"/>
            <a:ext cx="9144000" cy="348870"/>
          </a:xfrm>
          <a:custGeom>
            <a:avLst/>
            <a:gdLst/>
            <a:ahLst/>
            <a:cxnLst/>
            <a:rect l="l" t="t" r="r" b="b"/>
            <a:pathLst>
              <a:path w="9144000" h="261620">
                <a:moveTo>
                  <a:pt x="0" y="261620"/>
                </a:moveTo>
                <a:lnTo>
                  <a:pt x="9144000" y="261620"/>
                </a:lnTo>
                <a:lnTo>
                  <a:pt x="9144000" y="0"/>
                </a:lnTo>
                <a:lnTo>
                  <a:pt x="0" y="0"/>
                </a:lnTo>
                <a:lnTo>
                  <a:pt x="0" y="261620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4" name="object 4"/>
          <p:cNvSpPr/>
          <p:nvPr/>
        </p:nvSpPr>
        <p:spPr>
          <a:xfrm>
            <a:off x="0" y="5718359"/>
            <a:ext cx="9144000" cy="274445"/>
          </a:xfrm>
          <a:custGeom>
            <a:avLst/>
            <a:gdLst/>
            <a:ahLst/>
            <a:cxnLst/>
            <a:rect l="l" t="t" r="r" b="b"/>
            <a:pathLst>
              <a:path w="9144000" h="205739">
                <a:moveTo>
                  <a:pt x="0" y="205739"/>
                </a:moveTo>
                <a:lnTo>
                  <a:pt x="9144000" y="205739"/>
                </a:lnTo>
                <a:lnTo>
                  <a:pt x="9144000" y="0"/>
                </a:lnTo>
                <a:lnTo>
                  <a:pt x="0" y="0"/>
                </a:lnTo>
                <a:lnTo>
                  <a:pt x="0" y="205739"/>
                </a:lnTo>
                <a:close/>
              </a:path>
            </a:pathLst>
          </a:custGeom>
          <a:solidFill>
            <a:srgbClr val="165751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707042"/>
          </a:xfrm>
          <a:custGeom>
            <a:avLst/>
            <a:gdLst/>
            <a:ahLst/>
            <a:cxnLst/>
            <a:rect l="l" t="t" r="r" b="b"/>
            <a:pathLst>
              <a:path w="9144000" h="530860">
                <a:moveTo>
                  <a:pt x="9144000" y="0"/>
                </a:moveTo>
                <a:lnTo>
                  <a:pt x="0" y="0"/>
                </a:lnTo>
                <a:lnTo>
                  <a:pt x="0" y="312280"/>
                </a:lnTo>
                <a:lnTo>
                  <a:pt x="0" y="530352"/>
                </a:lnTo>
                <a:lnTo>
                  <a:pt x="9144000" y="530352"/>
                </a:lnTo>
                <a:lnTo>
                  <a:pt x="9144000" y="312280"/>
                </a:lnTo>
                <a:lnTo>
                  <a:pt x="9144000" y="0"/>
                </a:lnTo>
                <a:close/>
              </a:path>
            </a:pathLst>
          </a:custGeom>
          <a:solidFill>
            <a:srgbClr val="18637B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grpSp>
        <p:nvGrpSpPr>
          <p:cNvPr id="9222" name="object 6"/>
          <p:cNvGrpSpPr/>
          <p:nvPr/>
        </p:nvGrpSpPr>
        <p:grpSpPr bwMode="auto">
          <a:xfrm>
            <a:off x="0" y="5992804"/>
            <a:ext cx="9144000" cy="865196"/>
            <a:chOff x="0" y="4494276"/>
            <a:chExt cx="9144000" cy="649605"/>
          </a:xfrm>
        </p:grpSpPr>
        <p:sp>
          <p:nvSpPr>
            <p:cNvPr id="7" name="object 7"/>
            <p:cNvSpPr/>
            <p:nvPr/>
          </p:nvSpPr>
          <p:spPr>
            <a:xfrm>
              <a:off x="0" y="4494276"/>
              <a:ext cx="9144000" cy="89640"/>
            </a:xfrm>
            <a:custGeom>
              <a:avLst/>
              <a:gdLst/>
              <a:ahLst/>
              <a:cxnLst/>
              <a:rect l="l" t="t" r="r" b="b"/>
              <a:pathLst>
                <a:path w="9144000" h="90170">
                  <a:moveTo>
                    <a:pt x="0" y="89917"/>
                  </a:moveTo>
                  <a:lnTo>
                    <a:pt x="9144000" y="8991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89917"/>
                  </a:lnTo>
                  <a:close/>
                </a:path>
              </a:pathLst>
            </a:custGeom>
            <a:solidFill>
              <a:srgbClr val="3B8D61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583916"/>
              <a:ext cx="9144000" cy="559965"/>
            </a:xfrm>
            <a:custGeom>
              <a:avLst/>
              <a:gdLst/>
              <a:ahLst/>
              <a:cxnLst/>
              <a:rect l="l" t="t" r="r" b="b"/>
              <a:pathLst>
                <a:path w="9144000" h="559435">
                  <a:moveTo>
                    <a:pt x="9144000" y="0"/>
                  </a:moveTo>
                  <a:lnTo>
                    <a:pt x="0" y="0"/>
                  </a:lnTo>
                  <a:lnTo>
                    <a:pt x="0" y="559306"/>
                  </a:lnTo>
                  <a:lnTo>
                    <a:pt x="9144000" y="55930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94BF6E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</p:grpSp>
      <p:sp>
        <p:nvSpPr>
          <p:cNvPr id="9" name="object 9"/>
          <p:cNvSpPr/>
          <p:nvPr/>
        </p:nvSpPr>
        <p:spPr>
          <a:xfrm>
            <a:off x="7619737" y="178312"/>
            <a:ext cx="1165334" cy="87760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10" name="object 10"/>
          <p:cNvSpPr txBox="1"/>
          <p:nvPr/>
        </p:nvSpPr>
        <p:spPr>
          <a:xfrm>
            <a:off x="7809479" y="1054361"/>
            <a:ext cx="992985" cy="199028"/>
          </a:xfrm>
          <a:prstGeom prst="rect">
            <a:avLst/>
          </a:prstGeom>
        </p:spPr>
        <p:txBody>
          <a:bodyPr lIns="0" tIns="14223" rIns="0" bIns="0">
            <a:spAutoFit/>
          </a:bodyPr>
          <a:lstStyle/>
          <a:p>
            <a:pPr marL="13970">
              <a:spcBef>
                <a:spcPts val="110"/>
              </a:spcBef>
              <a:defRPr/>
            </a:pPr>
            <a:r>
              <a:rPr sz="600" b="1" spc="-6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MAHATMA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GANDHI</a:t>
            </a:r>
            <a:r>
              <a:rPr sz="600" b="1" spc="-84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MISSION</a:t>
            </a:r>
            <a:endParaRPr sz="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229273" y="364375"/>
            <a:ext cx="7771529" cy="3268520"/>
          </a:xfrm>
          <a:prstGeom prst="rect">
            <a:avLst/>
          </a:prstGeom>
        </p:spPr>
        <p:txBody>
          <a:bodyPr lIns="102407" tIns="51203" rIns="102407" bIns="51203">
            <a:norm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  <a:b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Aurangabad</a:t>
            </a:r>
            <a:br>
              <a:rPr lang="en-US" sz="310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</a:br>
            <a:endParaRPr lang="en-US" sz="310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2" name="Subtitle 2"/>
          <p:cNvSpPr txBox="1"/>
          <p:nvPr/>
        </p:nvSpPr>
        <p:spPr>
          <a:xfrm>
            <a:off x="610339" y="4267062"/>
            <a:ext cx="7771530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Didactic Lecture</a:t>
            </a:r>
            <a:endParaRPr lang="en-US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1.Does the patient have past history of Rheumatoid Arthritis ,Reiter’s syndrome ,</a:t>
            </a:r>
            <a:r>
              <a:rPr lang="en-US" dirty="0" err="1" smtClean="0"/>
              <a:t>Ankylosing</a:t>
            </a:r>
            <a:r>
              <a:rPr lang="en-US" dirty="0" smtClean="0"/>
              <a:t> </a:t>
            </a:r>
            <a:r>
              <a:rPr lang="en-US" dirty="0" err="1" smtClean="0"/>
              <a:t>spondylitis</a:t>
            </a:r>
            <a:endParaRPr lang="en-US" dirty="0" smtClean="0"/>
          </a:p>
          <a:p>
            <a:r>
              <a:rPr lang="en-US" sz="4400" dirty="0" smtClean="0"/>
              <a:t>Drug History-</a:t>
            </a:r>
            <a:endParaRPr lang="en-US" sz="4400" dirty="0" smtClean="0"/>
          </a:p>
          <a:p>
            <a:r>
              <a:rPr lang="en-US" sz="4400" dirty="0" smtClean="0"/>
              <a:t>Personal History-</a:t>
            </a:r>
            <a:endParaRPr lang="en-US" sz="4400" dirty="0" smtClean="0"/>
          </a:p>
          <a:p>
            <a:r>
              <a:rPr lang="en-US" dirty="0" smtClean="0"/>
              <a:t>1.What’s patient’s usual technique activity or position that aggravates the condition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History-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1.Which type of pa</a:t>
            </a:r>
            <a:r>
              <a:rPr lang="en-US" sz="3600" b="1" dirty="0" smtClean="0"/>
              <a:t>tient’s work</a:t>
            </a:r>
            <a:endParaRPr lang="en-US" sz="3600" b="1" dirty="0" smtClean="0"/>
          </a:p>
          <a:p>
            <a:r>
              <a:rPr lang="en-US" sz="4400" dirty="0" err="1" smtClean="0"/>
              <a:t>Socieo</a:t>
            </a:r>
            <a:r>
              <a:rPr lang="en-US" sz="4400" dirty="0" smtClean="0"/>
              <a:t>-economic History</a:t>
            </a:r>
            <a:endParaRPr lang="en-US" sz="4400" dirty="0" smtClean="0"/>
          </a:p>
          <a:p>
            <a:r>
              <a:rPr lang="en-US" sz="4400" smtClean="0"/>
              <a:t>Environmental History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Occupational History-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Observation-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Observation-</a:t>
            </a:r>
            <a:endParaRPr lang="en-US" dirty="0"/>
          </a:p>
        </p:txBody>
      </p:sp>
      <p:pic>
        <p:nvPicPr>
          <p:cNvPr id="4" name="Picture 3" descr="IMG_20190101_19171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143000" y="1828800"/>
            <a:ext cx="6477000" cy="4191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190101_191504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1295400" y="1481138"/>
            <a:ext cx="6293908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Tenderness</a:t>
            </a:r>
            <a:endParaRPr lang="en-US" dirty="0" smtClean="0"/>
          </a:p>
          <a:p>
            <a:r>
              <a:rPr lang="en-US" dirty="0" smtClean="0"/>
              <a:t>Sensory Examination</a:t>
            </a:r>
            <a:endParaRPr lang="en-US" dirty="0" smtClean="0"/>
          </a:p>
          <a:p>
            <a:r>
              <a:rPr lang="en-US" dirty="0" smtClean="0"/>
              <a:t>Joint Examination</a:t>
            </a:r>
            <a:endParaRPr lang="en-US" dirty="0" smtClean="0"/>
          </a:p>
          <a:p>
            <a:r>
              <a:rPr lang="en-US" dirty="0" smtClean="0"/>
              <a:t>Reflex</a:t>
            </a:r>
            <a:endParaRPr lang="en-US" dirty="0" smtClean="0"/>
          </a:p>
          <a:p>
            <a:r>
              <a:rPr lang="en-US" dirty="0" smtClean="0"/>
              <a:t>Limb Length</a:t>
            </a:r>
            <a:endParaRPr lang="en-US" dirty="0" smtClean="0"/>
          </a:p>
          <a:p>
            <a:r>
              <a:rPr lang="en-US" dirty="0" smtClean="0"/>
              <a:t>Gait analysis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Physical Examination-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INVESTIGATION: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DIAGNOSIS: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THANK YOU</a:t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 JOINT ASSESEMENT</a:t>
            </a:r>
            <a:endParaRPr lang="en-US" dirty="0"/>
          </a:p>
        </p:txBody>
      </p:sp>
      <p:pic>
        <p:nvPicPr>
          <p:cNvPr id="4" name="Picture 3" descr="IMG_20190101_191802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981201" y="152400"/>
            <a:ext cx="4267200" cy="259079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 defTabSz="925830" eaLnBrk="1" hangingPunct="1">
              <a:buSzPct val="65000"/>
            </a:pPr>
            <a:r>
              <a:rPr lang="en-US" sz="1800" dirty="0">
                <a:solidFill>
                  <a:schemeClr val="tx1"/>
                </a:solidFill>
                <a:cs typeface="+mn-lt"/>
                <a:sym typeface="+mn-ea"/>
              </a:rPr>
              <a:t>Dr. surendra Wani </a:t>
            </a:r>
            <a:endParaRPr lang="en-US" sz="1800" dirty="0">
              <a:solidFill>
                <a:schemeClr val="tx1"/>
              </a:solidFill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1800" dirty="0">
                <a:solidFill>
                  <a:schemeClr val="tx1"/>
                </a:solidFill>
                <a:cs typeface="+mn-lt"/>
                <a:sym typeface="+mn-ea"/>
              </a:rPr>
              <a:t>Dept. Of Musculoskeletal Physiotherapy</a:t>
            </a:r>
            <a:endParaRPr lang="en-US" sz="1800" dirty="0">
              <a:solidFill>
                <a:schemeClr val="tx1"/>
              </a:solidFill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1800" dirty="0">
                <a:solidFill>
                  <a:schemeClr val="tx1"/>
                </a:solidFill>
                <a:cs typeface="+mn-lt"/>
                <a:sym typeface="+mn-ea"/>
              </a:rPr>
              <a:t>MGM Institute Of Physiotherapy</a:t>
            </a:r>
            <a:endParaRPr lang="en-US" sz="1800" dirty="0">
              <a:solidFill>
                <a:schemeClr val="tx1"/>
              </a:solidFill>
              <a:ea typeface="+mn-ea"/>
              <a:cs typeface="+mn-lt"/>
            </a:endParaRPr>
          </a:p>
          <a:p>
            <a:pPr algn="ctr" defTabSz="925830" eaLnBrk="1" hangingPunct="1">
              <a:buSzPct val="65000"/>
            </a:pPr>
            <a:r>
              <a:rPr lang="en-US" sz="1800" dirty="0">
                <a:solidFill>
                  <a:schemeClr val="tx1"/>
                </a:solidFill>
                <a:cs typeface="+mn-lt"/>
                <a:sym typeface="+mn-ea"/>
              </a:rPr>
              <a:t>Chh. Sambhajinagar</a:t>
            </a:r>
            <a:endParaRPr lang="en-US" sz="1800" dirty="0">
              <a:solidFill>
                <a:schemeClr val="tx1"/>
              </a:solidFill>
              <a:cs typeface="+mn-lt"/>
              <a:sym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and learn to assess the </a:t>
            </a:r>
            <a:r>
              <a:rPr lang="en-US" dirty="0" err="1" smtClean="0"/>
              <a:t>sacro</a:t>
            </a:r>
            <a:r>
              <a:rPr lang="en-US" dirty="0" smtClean="0"/>
              <a:t> </a:t>
            </a:r>
            <a:r>
              <a:rPr lang="en-US" dirty="0" err="1" smtClean="0"/>
              <a:t>illiac</a:t>
            </a:r>
            <a:r>
              <a:rPr lang="en-US" smtClean="0"/>
              <a:t> joint </a:t>
            </a:r>
            <a:r>
              <a:rPr lang="en-US" dirty="0" smtClean="0"/>
              <a:t>subjectively and objectively.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.Introduction</a:t>
            </a:r>
            <a:endParaRPr lang="en-US" dirty="0" smtClean="0"/>
          </a:p>
          <a:p>
            <a:pPr>
              <a:buNone/>
            </a:pPr>
            <a:r>
              <a:rPr lang="en-US" sz="2800" dirty="0" smtClean="0"/>
              <a:t>.Subjective </a:t>
            </a:r>
            <a:r>
              <a:rPr lang="en-US" sz="2800" dirty="0" err="1" smtClean="0"/>
              <a:t>Assesement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.Objective </a:t>
            </a:r>
            <a:r>
              <a:rPr lang="en-US" sz="2800" dirty="0" err="1" smtClean="0"/>
              <a:t>Assesement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.Investigations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.Diagnosis                                   							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 smtClean="0"/>
            </a:br>
            <a:br>
              <a:rPr lang="en-US" dirty="0"/>
            </a:br>
            <a:r>
              <a:rPr lang="en-US" dirty="0" smtClean="0"/>
              <a:t>Contents-														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20190101_191734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990600" y="1371600"/>
            <a:ext cx="7010399" cy="4648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Introduction-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Data-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1.Age-What’s Patient’s Age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2.Occupation-Which Type Of Work Patient Perform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A)Subjective </a:t>
            </a:r>
            <a:r>
              <a:rPr lang="en-US" dirty="0" err="1" smtClean="0"/>
              <a:t>Assesement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1.Was There Any Known Mechanism Of Injury</a:t>
            </a:r>
            <a:endParaRPr lang="en-US" dirty="0" smtClean="0"/>
          </a:p>
          <a:p>
            <a:r>
              <a:rPr lang="en-US" dirty="0" smtClean="0"/>
              <a:t>2.Has There been more than one episode</a:t>
            </a:r>
            <a:endParaRPr lang="en-US" dirty="0" smtClean="0"/>
          </a:p>
          <a:p>
            <a:r>
              <a:rPr lang="en-US" dirty="0" smtClean="0"/>
              <a:t>3.Does the patient have or feel any weakness in lower limbs</a:t>
            </a:r>
            <a:endParaRPr lang="en-US" dirty="0" smtClean="0"/>
          </a:p>
          <a:p>
            <a:r>
              <a:rPr lang="en-US" dirty="0" smtClean="0"/>
              <a:t>4.Has the patient had difficulty with </a:t>
            </a:r>
            <a:r>
              <a:rPr lang="en-US" dirty="0" err="1" smtClean="0"/>
              <a:t>micturation</a:t>
            </a:r>
            <a:endParaRPr lang="en-US" dirty="0" smtClean="0"/>
          </a:p>
          <a:p>
            <a:r>
              <a:rPr lang="en-US" dirty="0" smtClean="0"/>
              <a:t>5.Has there been a recent pregnancy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Present Illness-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1.When does the pain occur Does the pain keep the patient awake</a:t>
            </a:r>
            <a:endParaRPr lang="en-US" dirty="0" smtClean="0"/>
          </a:p>
          <a:p>
            <a:r>
              <a:rPr lang="en-US" dirty="0" smtClean="0"/>
              <a:t>2.Where is the pain ,does it radiate</a:t>
            </a:r>
            <a:endParaRPr lang="en-US" dirty="0" smtClean="0"/>
          </a:p>
          <a:p>
            <a:r>
              <a:rPr lang="en-US" dirty="0" smtClean="0"/>
              <a:t>3.Is there any particular position or activity that aggravate the condition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</a:t>
            </a:r>
            <a:r>
              <a:rPr lang="en-US" dirty="0" err="1" smtClean="0"/>
              <a:t>Assesement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the patient undergo x-ray examination or any other imaging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Questions-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13E73-4362-4A5C-B8C5-0147776C1AF8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SKW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1657</Words>
  <Application>WPS Presentation</Application>
  <PresentationFormat>On-screen Show (4:3)</PresentationFormat>
  <Paragraphs>156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SimSun</vt:lpstr>
      <vt:lpstr>Wingdings</vt:lpstr>
      <vt:lpstr>Wingdings 3</vt:lpstr>
      <vt:lpstr>Verdana</vt:lpstr>
      <vt:lpstr>Wingdings 2</vt:lpstr>
      <vt:lpstr>Arial</vt:lpstr>
      <vt:lpstr>Times New Roman</vt:lpstr>
      <vt:lpstr>Garamond</vt:lpstr>
      <vt:lpstr>Algerian</vt:lpstr>
      <vt:lpstr>Lucida Sans Unicode</vt:lpstr>
      <vt:lpstr>Microsoft YaHei</vt:lpstr>
      <vt:lpstr>Arial Unicode MS</vt:lpstr>
      <vt:lpstr>Calibri</vt:lpstr>
      <vt:lpstr>Concourse</vt:lpstr>
      <vt:lpstr>PowerPoint 演示文稿</vt:lpstr>
      <vt:lpstr>SI JOINT ASSESEMENT</vt:lpstr>
      <vt:lpstr>Objectives</vt:lpstr>
      <vt:lpstr>  Contents-															 </vt:lpstr>
      <vt:lpstr>Introduction-</vt:lpstr>
      <vt:lpstr>A)Subjective Assesement-</vt:lpstr>
      <vt:lpstr>History Of Present Illness-</vt:lpstr>
      <vt:lpstr>Pain Assesement-</vt:lpstr>
      <vt:lpstr>Special Questions-</vt:lpstr>
      <vt:lpstr>Past History-</vt:lpstr>
      <vt:lpstr>Occupational History- </vt:lpstr>
      <vt:lpstr>On Observation-</vt:lpstr>
      <vt:lpstr>PowerPoint 演示文稿</vt:lpstr>
      <vt:lpstr>Local Physical Examination- </vt:lpstr>
      <vt:lpstr>PowerPoint 演示文稿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JOINT ASSESEMENT</dc:title>
  <dc:creator>user</dc:creator>
  <cp:lastModifiedBy>HP</cp:lastModifiedBy>
  <cp:revision>18</cp:revision>
  <dcterms:created xsi:type="dcterms:W3CDTF">2018-12-27T14:54:00Z</dcterms:created>
  <dcterms:modified xsi:type="dcterms:W3CDTF">2024-06-20T04:39:44Z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CE90CC0DA2114EBEBA00201AFBA8C966_12</vt:lpwstr>
  </property>
  <property fmtid="{D5CDD505-2E9C-101B-9397-08002B2CF9AE}" pid="3" name="KSOProductBuildVer">
    <vt:lpwstr>1033-12.2.0.17119</vt:lpwstr>
  </property>
</Properties>
</file>